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Lst>
  <p:sldSz cy="6858000" cx="12192000"/>
  <p:notesSz cx="6858000" cy="9144000"/>
  <p:embeddedFontLst>
    <p:embeddedFont>
      <p:font typeface="Quicksand"/>
      <p:regular r:id="rId15"/>
      <p:bold r:id="rId1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font" Target="fonts/Quicksand-regular.fntdata"/><Relationship Id="rId14" Type="http://schemas.openxmlformats.org/officeDocument/2006/relationships/slide" Target="slides/slide10.xml"/><Relationship Id="rId16" Type="http://schemas.openxmlformats.org/officeDocument/2006/relationships/font" Target="fonts/Quicksand-bold.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eara.govt.nz/en/glossary#kaitiaki"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 name="Google Shape;86;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Developed by Mike Stone for NZASE</a:t>
            </a:r>
            <a:endParaRPr/>
          </a:p>
          <a:p>
            <a:pPr indent="0" lvl="0" marL="0" rtl="0" algn="l">
              <a:spcBef>
                <a:spcPts val="0"/>
              </a:spcBef>
              <a:spcAft>
                <a:spcPts val="0"/>
              </a:spcAft>
              <a:buNone/>
            </a:pPr>
            <a:r>
              <a:rPr lang="en-US"/>
              <a:t>In consultation with Nick Bryant and Pauline Waiti</a:t>
            </a:r>
            <a:endParaRPr/>
          </a:p>
        </p:txBody>
      </p:sp>
      <p:sp>
        <p:nvSpPr>
          <p:cNvPr id="87" name="Google Shape;87;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3" name="Google Shape;153;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alibri"/>
                <a:ea typeface="Calibri"/>
                <a:cs typeface="Calibri"/>
                <a:sym typeface="Calibri"/>
              </a:rPr>
              <a:t>Reflection time.  Pause.  Consider:-</a:t>
            </a:r>
            <a:endParaRPr/>
          </a:p>
          <a:p>
            <a:pPr indent="-171450" lvl="0" marL="171450" rtl="0" algn="l">
              <a:spcBef>
                <a:spcPts val="0"/>
              </a:spcBef>
              <a:spcAft>
                <a:spcPts val="0"/>
              </a:spcAft>
              <a:buClr>
                <a:schemeClr val="dk1"/>
              </a:buClr>
              <a:buSzPts val="1200"/>
              <a:buFont typeface="Arial"/>
              <a:buChar char="•"/>
            </a:pPr>
            <a:r>
              <a:rPr lang="en-US">
                <a:latin typeface="Calibri"/>
                <a:ea typeface="Calibri"/>
                <a:cs typeface="Calibri"/>
                <a:sym typeface="Calibri"/>
              </a:rPr>
              <a:t>What you take away from that session?</a:t>
            </a:r>
            <a:endParaRPr/>
          </a:p>
          <a:p>
            <a:pPr indent="-171450" lvl="0" marL="171450" rtl="0" algn="l">
              <a:spcBef>
                <a:spcPts val="0"/>
              </a:spcBef>
              <a:spcAft>
                <a:spcPts val="0"/>
              </a:spcAft>
              <a:buClr>
                <a:schemeClr val="dk1"/>
              </a:buClr>
              <a:buSzPts val="1200"/>
              <a:buFont typeface="Arial"/>
              <a:buChar char="•"/>
            </a:pPr>
            <a:r>
              <a:rPr lang="en-US">
                <a:latin typeface="Calibri"/>
                <a:ea typeface="Calibri"/>
                <a:cs typeface="Calibri"/>
                <a:sym typeface="Calibri"/>
              </a:rPr>
              <a:t>What have I learnt? </a:t>
            </a:r>
            <a:endParaRPr/>
          </a:p>
          <a:p>
            <a:pPr indent="-171450" lvl="0" marL="171450" rtl="0" algn="l">
              <a:spcBef>
                <a:spcPts val="0"/>
              </a:spcBef>
              <a:spcAft>
                <a:spcPts val="0"/>
              </a:spcAft>
              <a:buClr>
                <a:schemeClr val="dk1"/>
              </a:buClr>
              <a:buSzPts val="1200"/>
              <a:buFont typeface="Arial"/>
              <a:buChar char="•"/>
            </a:pPr>
            <a:r>
              <a:rPr lang="en-US">
                <a:latin typeface="Calibri"/>
                <a:ea typeface="Calibri"/>
                <a:cs typeface="Calibri"/>
                <a:sym typeface="Calibri"/>
              </a:rPr>
              <a:t>What are my next steps – to be finished by time Mike comes</a:t>
            </a:r>
            <a:endParaRPr>
              <a:latin typeface="Calibri"/>
              <a:ea typeface="Calibri"/>
              <a:cs typeface="Calibri"/>
              <a:sym typeface="Calibri"/>
            </a:endParaRPr>
          </a:p>
          <a:p>
            <a:pPr indent="0" lvl="0" marL="0" rtl="0" algn="l">
              <a:spcBef>
                <a:spcPts val="0"/>
              </a:spcBef>
              <a:spcAft>
                <a:spcPts val="0"/>
              </a:spcAft>
              <a:buNone/>
            </a:pPr>
            <a:r>
              <a:t/>
            </a:r>
            <a:endParaRPr/>
          </a:p>
        </p:txBody>
      </p:sp>
      <p:sp>
        <p:nvSpPr>
          <p:cNvPr id="154" name="Google Shape;154;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2" name="Google Shape;92;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 name="Google Shape;98;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Check student understanding of the terms prefix and suffix</a:t>
            </a:r>
            <a:endParaRPr/>
          </a:p>
          <a:p>
            <a:pPr indent="0" lvl="0" marL="0" rtl="0" algn="l">
              <a:spcBef>
                <a:spcPts val="0"/>
              </a:spcBef>
              <a:spcAft>
                <a:spcPts val="0"/>
              </a:spcAft>
              <a:buNone/>
            </a:pPr>
            <a:r>
              <a:rPr lang="en-US"/>
              <a:t>Can students think of some examples of ways we can be tiaki?</a:t>
            </a:r>
            <a:endParaRPr/>
          </a:p>
          <a:p>
            <a:pPr indent="0" lvl="0" marL="0" rtl="0" algn="l">
              <a:spcBef>
                <a:spcPts val="0"/>
              </a:spcBef>
              <a:spcAft>
                <a:spcPts val="0"/>
              </a:spcAft>
              <a:buNone/>
            </a:pPr>
            <a:r>
              <a:t/>
            </a:r>
            <a:endParaRPr/>
          </a:p>
          <a:p>
            <a:pPr indent="0" lvl="0" marL="0" marR="0" rtl="0" algn="l">
              <a:lnSpc>
                <a:spcPct val="100000"/>
              </a:lnSpc>
              <a:spcBef>
                <a:spcPts val="0"/>
              </a:spcBef>
              <a:spcAft>
                <a:spcPts val="0"/>
              </a:spcAft>
              <a:buClr>
                <a:schemeClr val="dk1"/>
              </a:buClr>
              <a:buSzPts val="1200"/>
              <a:buFont typeface="Calibri"/>
              <a:buNone/>
            </a:pPr>
            <a:r>
              <a:rPr lang="en-US"/>
              <a:t>You can buy this poster, made of 25 A4 sheets, for $12 at https://www.rebeccagibbsillustration.com/allresources/kaitiakitanga-block-poster </a:t>
            </a:r>
            <a:endParaRPr/>
          </a:p>
          <a:p>
            <a:pPr indent="0" lvl="0" marL="0" marR="0" rtl="0" algn="l">
              <a:lnSpc>
                <a:spcPct val="100000"/>
              </a:lnSpc>
              <a:spcBef>
                <a:spcPts val="0"/>
              </a:spcBef>
              <a:spcAft>
                <a:spcPts val="0"/>
              </a:spcAft>
              <a:buClr>
                <a:schemeClr val="dk1"/>
              </a:buClr>
              <a:buSzPts val="1200"/>
              <a:buFont typeface="Calibri"/>
              <a:buNone/>
            </a:pPr>
            <a:r>
              <a:rPr lang="en-US"/>
              <a:t>Permission granted by Rebecca Gibbs, 240113 to use this image in the ppt</a:t>
            </a:r>
            <a:endParaRPr/>
          </a:p>
        </p:txBody>
      </p:sp>
      <p:sp>
        <p:nvSpPr>
          <p:cNvPr id="99" name="Google Shape;99;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6" name="Google Shape;106;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Check student understanding of the terms</a:t>
            </a:r>
            <a:endParaRPr/>
          </a:p>
          <a:p>
            <a:pPr indent="0" lvl="0" marL="0" marR="0" rtl="0" algn="l">
              <a:lnSpc>
                <a:spcPct val="100000"/>
              </a:lnSpc>
              <a:spcBef>
                <a:spcPts val="0"/>
              </a:spcBef>
              <a:spcAft>
                <a:spcPts val="0"/>
              </a:spcAft>
              <a:buClr>
                <a:schemeClr val="dk1"/>
              </a:buClr>
              <a:buSzPts val="1200"/>
              <a:buFont typeface="Calibri"/>
              <a:buNone/>
            </a:pPr>
            <a:r>
              <a:rPr lang="en-US" sz="1200">
                <a:latin typeface="Calibri"/>
                <a:ea typeface="Calibri"/>
                <a:cs typeface="Calibri"/>
                <a:sym typeface="Calibri"/>
              </a:rPr>
              <a:t>Whakapapa – </a:t>
            </a:r>
            <a:r>
              <a:rPr lang="en-US" sz="1200">
                <a:solidFill>
                  <a:srgbClr val="006666"/>
                </a:solidFill>
                <a:latin typeface="Calibri"/>
                <a:ea typeface="Calibri"/>
                <a:cs typeface="Calibri"/>
                <a:sym typeface="Calibri"/>
              </a:rPr>
              <a:t>Genealogy, genealogical table, lineage, descent</a:t>
            </a:r>
            <a:endParaRPr sz="1200">
              <a:latin typeface="Calibri"/>
              <a:ea typeface="Calibri"/>
              <a:cs typeface="Calibri"/>
              <a:sym typeface="Calibri"/>
            </a:endParaRPr>
          </a:p>
          <a:p>
            <a:pPr indent="0" lvl="0" marL="0" rtl="0" algn="l">
              <a:spcBef>
                <a:spcPts val="0"/>
              </a:spcBef>
              <a:spcAft>
                <a:spcPts val="0"/>
              </a:spcAft>
              <a:buNone/>
            </a:pPr>
            <a:r>
              <a:rPr lang="en-US" sz="1200">
                <a:latin typeface="Calibri"/>
                <a:ea typeface="Calibri"/>
                <a:cs typeface="Calibri"/>
                <a:sym typeface="Calibri"/>
              </a:rPr>
              <a:t>Mauri – life force</a:t>
            </a:r>
            <a:endParaRPr/>
          </a:p>
          <a:p>
            <a:pPr indent="0" lvl="0" marL="0" marR="0" rtl="0" algn="l">
              <a:lnSpc>
                <a:spcPct val="100000"/>
              </a:lnSpc>
              <a:spcBef>
                <a:spcPts val="0"/>
              </a:spcBef>
              <a:spcAft>
                <a:spcPts val="0"/>
              </a:spcAft>
              <a:buClr>
                <a:schemeClr val="dk1"/>
              </a:buClr>
              <a:buSzPts val="1200"/>
              <a:buFont typeface="Calibri"/>
              <a:buNone/>
            </a:pPr>
            <a:r>
              <a:rPr lang="en-US" sz="1200">
                <a:latin typeface="Calibri"/>
                <a:ea typeface="Calibri"/>
                <a:cs typeface="Calibri"/>
                <a:sym typeface="Calibri"/>
              </a:rPr>
              <a:t>Rangatiratanga – </a:t>
            </a:r>
            <a:r>
              <a:rPr lang="en-US" sz="1200">
                <a:solidFill>
                  <a:srgbClr val="006666"/>
                </a:solidFill>
                <a:latin typeface="Calibri"/>
                <a:ea typeface="Calibri"/>
                <a:cs typeface="Calibri"/>
                <a:sym typeface="Calibri"/>
              </a:rPr>
              <a:t>Chieftainship, right to exercise authority, chiefly autonomy.</a:t>
            </a:r>
            <a:endParaRPr sz="1200">
              <a:latin typeface="Calibri"/>
              <a:ea typeface="Calibri"/>
              <a:cs typeface="Calibri"/>
              <a:sym typeface="Calibri"/>
            </a:endParaRPr>
          </a:p>
          <a:p>
            <a:pPr indent="0" lvl="0" marL="0" rtl="0" algn="l">
              <a:spcBef>
                <a:spcPts val="0"/>
              </a:spcBef>
              <a:spcAft>
                <a:spcPts val="0"/>
              </a:spcAft>
              <a:buNone/>
            </a:pPr>
            <a:r>
              <a:rPr lang="en-US" sz="1200">
                <a:latin typeface="Calibri"/>
                <a:ea typeface="Calibri"/>
                <a:cs typeface="Calibri"/>
                <a:sym typeface="Calibri"/>
              </a:rPr>
              <a:t>Mana – prestige, authority, status, spiritual power </a:t>
            </a:r>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US" sz="1200">
                <a:latin typeface="Calibri"/>
                <a:ea typeface="Calibri"/>
                <a:cs typeface="Calibri"/>
                <a:sym typeface="Calibri"/>
              </a:rPr>
              <a:t>Discuss why kaitiaki need each of these things (suggest you leave whakapapa to last)</a:t>
            </a:r>
            <a:endParaRPr/>
          </a:p>
          <a:p>
            <a:pPr indent="0" lvl="0" marL="0" rtl="0" algn="l">
              <a:spcBef>
                <a:spcPts val="0"/>
              </a:spcBef>
              <a:spcAft>
                <a:spcPts val="0"/>
              </a:spcAft>
              <a:buNone/>
            </a:pPr>
            <a:r>
              <a:rPr lang="en-US" sz="1200">
                <a:latin typeface="Calibri"/>
                <a:ea typeface="Calibri"/>
                <a:cs typeface="Calibri"/>
                <a:sym typeface="Calibri"/>
              </a:rPr>
              <a:t>For older or more able students: In what way does this role have political and spiritual dimensions</a:t>
            </a:r>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US" sz="1200">
                <a:latin typeface="Calibri"/>
                <a:ea typeface="Calibri"/>
                <a:cs typeface="Calibri"/>
                <a:sym typeface="Calibri"/>
              </a:rPr>
              <a:t>So what does this mean for who can be kaitiaki?</a:t>
            </a:r>
            <a:endParaRPr sz="1200">
              <a:latin typeface="Calibri"/>
              <a:ea typeface="Calibri"/>
              <a:cs typeface="Calibri"/>
              <a:sym typeface="Calibri"/>
            </a:endParaRPr>
          </a:p>
        </p:txBody>
      </p:sp>
      <p:sp>
        <p:nvSpPr>
          <p:cNvPr id="107" name="Google Shape;107;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 name="Google Shape;114;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US"/>
              <a:t>Image Gods of the Natural World by Adam Williams and Joshua Wātene found here https://teara.govt.nz/en/kaitiakitanga-guardianship-and-conservation </a:t>
            </a:r>
            <a:endParaRPr/>
          </a:p>
          <a:p>
            <a:pPr indent="0" lvl="0" marL="0" rtl="0" algn="l">
              <a:spcBef>
                <a:spcPts val="0"/>
              </a:spcBef>
              <a:spcAft>
                <a:spcPts val="0"/>
              </a:spcAft>
              <a:buNone/>
            </a:pPr>
            <a:r>
              <a:rPr lang="en-US"/>
              <a:t>Traditionally, Māori divided the natural world into realms ruled by various gods. These gods, the children of Ranginui (sky) and Papatūānuku (earth), were seen as the original </a:t>
            </a:r>
            <a:r>
              <a:rPr lang="en-US" u="sng">
                <a:solidFill>
                  <a:schemeClr val="hlink"/>
                </a:solidFill>
                <a:hlinkClick r:id="rId2"/>
              </a:rPr>
              <a:t>kaitiaki</a:t>
            </a:r>
            <a:r>
              <a:rPr lang="en-US"/>
              <a:t> (guardians) of their realms. Kaitiakitanga was based around these divisions.</a:t>
            </a:r>
            <a:endParaRPr/>
          </a:p>
          <a:p>
            <a:pPr indent="0" lvl="0" marL="0" rtl="0" algn="l">
              <a:spcBef>
                <a:spcPts val="0"/>
              </a:spcBef>
              <a:spcAft>
                <a:spcPts val="0"/>
              </a:spcAft>
              <a:buNone/>
            </a:pPr>
            <a:r>
              <a:rPr lang="en-US"/>
              <a:t>Clockwise from top: Tāne Mahuta, god of the forest; Tūmatauenga, god of war and people; Tangaroa, god of the sea; Haumia-tiketike, god of uncultivated foods; Rūaumoko, god of earthquakes; Rongomātāne, god of cultivated foods; Tāwhirimātea, god of weather.</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Seeking permission for the image</a:t>
            </a:r>
            <a:endParaRPr/>
          </a:p>
          <a:p>
            <a:pPr indent="0" lvl="0" marL="0" rtl="0" algn="l">
              <a:spcBef>
                <a:spcPts val="0"/>
              </a:spcBef>
              <a:spcAft>
                <a:spcPts val="0"/>
              </a:spcAft>
              <a:buNone/>
            </a:pPr>
            <a:r>
              <a:t/>
            </a:r>
            <a:endParaRPr/>
          </a:p>
        </p:txBody>
      </p:sp>
      <p:sp>
        <p:nvSpPr>
          <p:cNvPr id="115" name="Google Shape;115;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 name="Google Shape;12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Check student understanding of the terms</a:t>
            </a:r>
            <a:endParaRPr/>
          </a:p>
          <a:p>
            <a:pPr indent="0" lvl="0" marL="0" rtl="0" algn="l">
              <a:spcBef>
                <a:spcPts val="0"/>
              </a:spcBef>
              <a:spcAft>
                <a:spcPts val="0"/>
              </a:spcAft>
              <a:buNone/>
            </a:pPr>
            <a:r>
              <a:rPr lang="en-US"/>
              <a:t>Pākeha = non Māori of European descent</a:t>
            </a:r>
            <a:endParaRPr/>
          </a:p>
          <a:p>
            <a:pPr indent="0" lvl="0" marL="0" rtl="0" algn="l">
              <a:spcBef>
                <a:spcPts val="0"/>
              </a:spcBef>
              <a:spcAft>
                <a:spcPts val="0"/>
              </a:spcAft>
              <a:buNone/>
            </a:pPr>
            <a:r>
              <a:rPr lang="en-US"/>
              <a:t>Tau iwi = all non-Māori</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Talk about which way we are going to be working at our school.</a:t>
            </a:r>
            <a:endParaRPr/>
          </a:p>
          <a:p>
            <a:pPr indent="0" lvl="0" marL="0" rtl="0" algn="l">
              <a:spcBef>
                <a:spcPts val="0"/>
              </a:spcBef>
              <a:spcAft>
                <a:spcPts val="0"/>
              </a:spcAft>
              <a:buNone/>
            </a:pPr>
            <a:r>
              <a:rPr lang="en-US"/>
              <a:t>Discuss what we could do as tiaki</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Image: Maioha and Te Aotarewa Timoti pluck possums off a trapline in Te Urewera.</a:t>
            </a:r>
            <a:endParaRPr/>
          </a:p>
          <a:p>
            <a:pPr indent="0" lvl="0" marL="0" rtl="0" algn="l">
              <a:spcBef>
                <a:spcPts val="0"/>
              </a:spcBef>
              <a:spcAft>
                <a:spcPts val="0"/>
              </a:spcAft>
              <a:buNone/>
            </a:pPr>
            <a:r>
              <a:rPr lang="en-US"/>
              <a:t>https://www.landcareresearch.co.nz/news/te-weu-o-te-kaitiaki-the-roots-of-the-guardian/</a:t>
            </a:r>
            <a:endParaRPr/>
          </a:p>
        </p:txBody>
      </p:sp>
      <p:sp>
        <p:nvSpPr>
          <p:cNvPr id="123" name="Google Shape;12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 name="Google Shape;130;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https://www.tiakinewzealand.com/en_NZ/</a:t>
            </a:r>
            <a:endParaRPr/>
          </a:p>
          <a:p>
            <a:pPr indent="0" lvl="0" marL="0" rtl="0" algn="l">
              <a:spcBef>
                <a:spcPts val="0"/>
              </a:spcBef>
              <a:spcAft>
                <a:spcPts val="0"/>
              </a:spcAft>
              <a:buNone/>
            </a:pPr>
            <a:r>
              <a:rPr lang="en-US"/>
              <a:t>Milly Fairley from Tourism NZ gave permission 240115 for us to use images, video and poster here</a:t>
            </a:r>
            <a:endParaRPr/>
          </a:p>
        </p:txBody>
      </p:sp>
      <p:sp>
        <p:nvSpPr>
          <p:cNvPr id="131" name="Google Shape;131;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9" name="Google Shape;139;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This is a message from Air NZ to visitors</a:t>
            </a:r>
            <a:endParaRPr/>
          </a:p>
          <a:p>
            <a:pPr indent="0" lvl="0" marL="0" rtl="0" algn="l">
              <a:spcBef>
                <a:spcPts val="0"/>
              </a:spcBef>
              <a:spcAft>
                <a:spcPts val="0"/>
              </a:spcAft>
              <a:buNone/>
            </a:pPr>
            <a:r>
              <a:rPr lang="en-US"/>
              <a:t>Is there anything you would add to this?</a:t>
            </a:r>
            <a:endParaRPr/>
          </a:p>
        </p:txBody>
      </p:sp>
      <p:sp>
        <p:nvSpPr>
          <p:cNvPr id="140" name="Google Shape;140;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5" name="Google Shape;145;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Image https://ideapod.com/ways-to-take-care-of-the-environment/ </a:t>
            </a:r>
            <a:endParaRPr/>
          </a:p>
        </p:txBody>
      </p:sp>
      <p:sp>
        <p:nvSpPr>
          <p:cNvPr id="146" name="Google Shape;146;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1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1" name="Shape 21"/>
        <p:cNvGrpSpPr/>
        <p:nvPr/>
      </p:nvGrpSpPr>
      <p:grpSpPr>
        <a:xfrm>
          <a:off x="0" y="0"/>
          <a:ext cx="0" cy="0"/>
          <a:chOff x="0" y="0"/>
          <a:chExt cx="0" cy="0"/>
        </a:xfrm>
      </p:grpSpPr>
      <p:sp>
        <p:nvSpPr>
          <p:cNvPr id="22" name="Google Shape;22;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6" name="Shape 26"/>
        <p:cNvGrpSpPr/>
        <p:nvPr/>
      </p:nvGrpSpPr>
      <p:grpSpPr>
        <a:xfrm>
          <a:off x="0" y="0"/>
          <a:ext cx="0" cy="0"/>
          <a:chOff x="0" y="0"/>
          <a:chExt cx="0" cy="0"/>
        </a:xfrm>
      </p:grpSpPr>
      <p:sp>
        <p:nvSpPr>
          <p:cNvPr id="27" name="Google Shape;27;p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 name="Google Shape;28;p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 name="Google Shape;29;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2" name="Shape 32"/>
        <p:cNvGrpSpPr/>
        <p:nvPr/>
      </p:nvGrpSpPr>
      <p:grpSpPr>
        <a:xfrm>
          <a:off x="0" y="0"/>
          <a:ext cx="0" cy="0"/>
          <a:chOff x="0" y="0"/>
          <a:chExt cx="0" cy="0"/>
        </a:xfrm>
      </p:grpSpPr>
      <p:sp>
        <p:nvSpPr>
          <p:cNvPr id="33" name="Google Shape;33;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6" name="Shape 36"/>
        <p:cNvGrpSpPr/>
        <p:nvPr/>
      </p:nvGrpSpPr>
      <p:grpSpPr>
        <a:xfrm>
          <a:off x="0" y="0"/>
          <a:ext cx="0" cy="0"/>
          <a:chOff x="0" y="0"/>
          <a:chExt cx="0" cy="0"/>
        </a:xfrm>
      </p:grpSpPr>
      <p:sp>
        <p:nvSpPr>
          <p:cNvPr id="37" name="Google Shape;37;p6"/>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6"/>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9" name="Google Shape;39;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0" name="Google Shape;40;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2" name="Shape 42"/>
        <p:cNvGrpSpPr/>
        <p:nvPr/>
      </p:nvGrpSpPr>
      <p:grpSpPr>
        <a:xfrm>
          <a:off x="0" y="0"/>
          <a:ext cx="0" cy="0"/>
          <a:chOff x="0" y="0"/>
          <a:chExt cx="0" cy="0"/>
        </a:xfrm>
      </p:grpSpPr>
      <p:sp>
        <p:nvSpPr>
          <p:cNvPr id="43" name="Google Shape;43;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4" name="Google Shape;44;p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 name="Google Shape;45;p7"/>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9" name="Shape 49"/>
        <p:cNvGrpSpPr/>
        <p:nvPr/>
      </p:nvGrpSpPr>
      <p:grpSpPr>
        <a:xfrm>
          <a:off x="0" y="0"/>
          <a:ext cx="0" cy="0"/>
          <a:chOff x="0" y="0"/>
          <a:chExt cx="0" cy="0"/>
        </a:xfrm>
      </p:grpSpPr>
      <p:sp>
        <p:nvSpPr>
          <p:cNvPr id="50" name="Google Shape;50;p8"/>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2" name="Google Shape;52;p8"/>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 name="Google Shape;53;p8"/>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4" name="Google Shape;54;p8"/>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 name="Google Shape;55;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10"/>
          <p:cNvSpPr/>
          <p:nvPr>
            <p:ph idx="2" type="pic"/>
          </p:nvPr>
        </p:nvSpPr>
        <p:spPr>
          <a:xfrm>
            <a:off x="5183188" y="987425"/>
            <a:ext cx="6172200" cy="4873625"/>
          </a:xfrm>
          <a:prstGeom prst="rect">
            <a:avLst/>
          </a:prstGeom>
          <a:noFill/>
          <a:ln>
            <a:noFill/>
          </a:ln>
        </p:spPr>
      </p:sp>
      <p:sp>
        <p:nvSpPr>
          <p:cNvPr id="68" name="Google Shape;68;p1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www.tiakinewzealand.com/en_NZ/" TargetMode="External"/><Relationship Id="rId4" Type="http://schemas.openxmlformats.org/officeDocument/2006/relationships/image" Target="../media/image7.png"/><Relationship Id="rId5"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3"/>
          <p:cNvSpPr txBox="1"/>
          <p:nvPr>
            <p:ph type="ctrTitle"/>
          </p:nvPr>
        </p:nvSpPr>
        <p:spPr>
          <a:xfrm>
            <a:off x="0" y="2898500"/>
            <a:ext cx="11794210" cy="10610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rgbClr val="7030A0"/>
              </a:buClr>
              <a:buSzPts val="6000"/>
              <a:buFont typeface="Calibri"/>
              <a:buNone/>
            </a:pPr>
            <a:r>
              <a:rPr lang="en-US">
                <a:solidFill>
                  <a:srgbClr val="7030A0"/>
                </a:solidFill>
              </a:rPr>
              <a:t>Tiakitanga</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22"/>
          <p:cNvSpPr txBox="1"/>
          <p:nvPr>
            <p:ph type="title"/>
          </p:nvPr>
        </p:nvSpPr>
        <p:spPr>
          <a:xfrm>
            <a:off x="838200" y="1361281"/>
            <a:ext cx="4135966"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7030A0"/>
              </a:buClr>
              <a:buSzPts val="4400"/>
              <a:buFont typeface="Calibri"/>
              <a:buNone/>
            </a:pPr>
            <a:r>
              <a:rPr lang="en-US">
                <a:solidFill>
                  <a:srgbClr val="7030A0"/>
                </a:solidFill>
              </a:rPr>
              <a:t>Reflection</a:t>
            </a:r>
            <a:endParaRPr/>
          </a:p>
        </p:txBody>
      </p:sp>
      <p:sp>
        <p:nvSpPr>
          <p:cNvPr id="157" name="Google Shape;157;p22"/>
          <p:cNvSpPr txBox="1"/>
          <p:nvPr>
            <p:ph idx="1" type="body"/>
          </p:nvPr>
        </p:nvSpPr>
        <p:spPr>
          <a:xfrm>
            <a:off x="838200" y="3290888"/>
            <a:ext cx="4135966" cy="1325563"/>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What have I learnt?</a:t>
            </a:r>
            <a:endParaRPr/>
          </a:p>
          <a:p>
            <a:pPr indent="-228600" lvl="0" marL="228600" rtl="0" algn="l">
              <a:lnSpc>
                <a:spcPct val="90000"/>
              </a:lnSpc>
              <a:spcBef>
                <a:spcPts val="1000"/>
              </a:spcBef>
              <a:spcAft>
                <a:spcPts val="0"/>
              </a:spcAft>
              <a:buClr>
                <a:schemeClr val="dk1"/>
              </a:buClr>
              <a:buSzPts val="2800"/>
              <a:buChar char="•"/>
            </a:pPr>
            <a:r>
              <a:rPr lang="en-US"/>
              <a:t>What are my next steps?</a:t>
            </a:r>
            <a:endParaRPr/>
          </a:p>
        </p:txBody>
      </p:sp>
      <p:pic>
        <p:nvPicPr>
          <p:cNvPr id="158" name="Google Shape;158;p22"/>
          <p:cNvPicPr preferRelativeResize="0"/>
          <p:nvPr/>
        </p:nvPicPr>
        <p:blipFill rotWithShape="1">
          <a:blip r:embed="rId3">
            <a:alphaModFix/>
          </a:blip>
          <a:srcRect b="0" l="0" r="0" t="0"/>
          <a:stretch/>
        </p:blipFill>
        <p:spPr>
          <a:xfrm>
            <a:off x="4974166" y="757237"/>
            <a:ext cx="6862233" cy="51466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4"/>
          <p:cNvSpPr txBox="1"/>
          <p:nvPr>
            <p:ph type="title"/>
          </p:nvPr>
        </p:nvSpPr>
        <p:spPr>
          <a:xfrm>
            <a:off x="838200" y="365125"/>
            <a:ext cx="5257800" cy="550873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Quicksand"/>
              <a:buNone/>
            </a:pPr>
            <a:r>
              <a:rPr lang="en-US">
                <a:latin typeface="Quicksand"/>
                <a:ea typeface="Quicksand"/>
                <a:cs typeface="Quicksand"/>
                <a:sym typeface="Quicksand"/>
              </a:rPr>
              <a:t>Manaaki whenua</a:t>
            </a:r>
            <a:br>
              <a:rPr lang="en-US">
                <a:latin typeface="Quicksand"/>
                <a:ea typeface="Quicksand"/>
                <a:cs typeface="Quicksand"/>
                <a:sym typeface="Quicksand"/>
              </a:rPr>
            </a:br>
            <a:r>
              <a:rPr lang="en-US">
                <a:latin typeface="Quicksand"/>
                <a:ea typeface="Quicksand"/>
                <a:cs typeface="Quicksand"/>
                <a:sym typeface="Quicksand"/>
              </a:rPr>
              <a:t>Manaaki tangata</a:t>
            </a:r>
            <a:br>
              <a:rPr lang="en-US">
                <a:latin typeface="Quicksand"/>
                <a:ea typeface="Quicksand"/>
                <a:cs typeface="Quicksand"/>
                <a:sym typeface="Quicksand"/>
              </a:rPr>
            </a:br>
            <a:r>
              <a:rPr lang="en-US">
                <a:latin typeface="Quicksand"/>
                <a:ea typeface="Quicksand"/>
                <a:cs typeface="Quicksand"/>
                <a:sym typeface="Quicksand"/>
              </a:rPr>
              <a:t>Haere whakamua</a:t>
            </a:r>
            <a:br>
              <a:rPr lang="en-US">
                <a:latin typeface="Quicksand"/>
                <a:ea typeface="Quicksand"/>
                <a:cs typeface="Quicksand"/>
                <a:sym typeface="Quicksand"/>
              </a:rPr>
            </a:br>
            <a:br>
              <a:rPr lang="en-US">
                <a:latin typeface="Quicksand"/>
                <a:ea typeface="Quicksand"/>
                <a:cs typeface="Quicksand"/>
                <a:sym typeface="Quicksand"/>
              </a:rPr>
            </a:br>
            <a:r>
              <a:rPr i="1" lang="en-US">
                <a:latin typeface="Quicksand"/>
                <a:ea typeface="Quicksand"/>
                <a:cs typeface="Quicksand"/>
                <a:sym typeface="Quicksand"/>
              </a:rPr>
              <a:t>Care for the land</a:t>
            </a:r>
            <a:br>
              <a:rPr i="1" lang="en-US">
                <a:latin typeface="Quicksand"/>
                <a:ea typeface="Quicksand"/>
                <a:cs typeface="Quicksand"/>
                <a:sym typeface="Quicksand"/>
              </a:rPr>
            </a:br>
            <a:r>
              <a:rPr i="1" lang="en-US">
                <a:latin typeface="Quicksand"/>
                <a:ea typeface="Quicksand"/>
                <a:cs typeface="Quicksand"/>
                <a:sym typeface="Quicksand"/>
              </a:rPr>
              <a:t>Care for the people</a:t>
            </a:r>
            <a:br>
              <a:rPr i="1" lang="en-US">
                <a:latin typeface="Quicksand"/>
                <a:ea typeface="Quicksand"/>
                <a:cs typeface="Quicksand"/>
                <a:sym typeface="Quicksand"/>
              </a:rPr>
            </a:br>
            <a:r>
              <a:rPr i="1" lang="en-US">
                <a:latin typeface="Quicksand"/>
                <a:ea typeface="Quicksand"/>
                <a:cs typeface="Quicksand"/>
                <a:sym typeface="Quicksand"/>
              </a:rPr>
              <a:t>Go forward</a:t>
            </a:r>
            <a:br>
              <a:rPr lang="en-US">
                <a:latin typeface="Quicksand"/>
                <a:ea typeface="Quicksand"/>
                <a:cs typeface="Quicksand"/>
                <a:sym typeface="Quicksand"/>
              </a:rPr>
            </a:br>
            <a:endParaRPr/>
          </a:p>
        </p:txBody>
      </p:sp>
      <p:pic>
        <p:nvPicPr>
          <p:cNvPr descr="Nature needs us! How business can make a difference | Humanitix" id="95" name="Google Shape;95;p14"/>
          <p:cNvPicPr preferRelativeResize="0"/>
          <p:nvPr/>
        </p:nvPicPr>
        <p:blipFill rotWithShape="1">
          <a:blip r:embed="rId3">
            <a:alphaModFix/>
          </a:blip>
          <a:srcRect b="0" l="0" r="0" t="0"/>
          <a:stretch/>
        </p:blipFill>
        <p:spPr>
          <a:xfrm>
            <a:off x="0" y="381000"/>
            <a:ext cx="12192000" cy="6096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5"/>
          <p:cNvSpPr txBox="1"/>
          <p:nvPr>
            <p:ph type="title"/>
          </p:nvPr>
        </p:nvSpPr>
        <p:spPr>
          <a:xfrm>
            <a:off x="0" y="150811"/>
            <a:ext cx="12192000" cy="777875"/>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7030A0"/>
              </a:buClr>
              <a:buSzPts val="4400"/>
              <a:buFont typeface="Calibri"/>
              <a:buNone/>
            </a:pPr>
            <a:r>
              <a:rPr lang="en-US">
                <a:solidFill>
                  <a:srgbClr val="7030A0"/>
                </a:solidFill>
              </a:rPr>
              <a:t>The meaning of Kaitiakitanga</a:t>
            </a:r>
            <a:endParaRPr/>
          </a:p>
        </p:txBody>
      </p:sp>
      <p:sp>
        <p:nvSpPr>
          <p:cNvPr id="102" name="Google Shape;102;p15"/>
          <p:cNvSpPr txBox="1"/>
          <p:nvPr>
            <p:ph idx="1" type="body"/>
          </p:nvPr>
        </p:nvSpPr>
        <p:spPr>
          <a:xfrm>
            <a:off x="0" y="928686"/>
            <a:ext cx="4842669" cy="5929314"/>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en-US">
                <a:highlight>
                  <a:srgbClr val="FFFF00"/>
                </a:highlight>
                <a:latin typeface="Arial"/>
                <a:ea typeface="Arial"/>
                <a:cs typeface="Arial"/>
                <a:sym typeface="Arial"/>
              </a:rPr>
              <a:t>Tiaki </a:t>
            </a:r>
            <a:r>
              <a:rPr lang="en-US">
                <a:latin typeface="Arial"/>
                <a:ea typeface="Arial"/>
                <a:cs typeface="Arial"/>
                <a:sym typeface="Arial"/>
              </a:rPr>
              <a:t>can mean to guard, preserve, keep, conserve, nurture, protect and watch over. </a:t>
            </a:r>
            <a:endParaRPr/>
          </a:p>
          <a:p>
            <a:pPr indent="0" lvl="0" marL="0" rtl="0" algn="l">
              <a:lnSpc>
                <a:spcPct val="90000"/>
              </a:lnSpc>
              <a:spcBef>
                <a:spcPts val="1000"/>
              </a:spcBef>
              <a:spcAft>
                <a:spcPts val="0"/>
              </a:spcAft>
              <a:buClr>
                <a:schemeClr val="dk1"/>
              </a:buClr>
              <a:buSzPts val="2800"/>
              <a:buNone/>
            </a:pPr>
            <a:r>
              <a:rPr lang="en-US">
                <a:latin typeface="Arial"/>
                <a:ea typeface="Arial"/>
                <a:cs typeface="Arial"/>
                <a:sym typeface="Arial"/>
              </a:rPr>
              <a:t>The prefix </a:t>
            </a:r>
            <a:r>
              <a:rPr lang="en-US">
                <a:highlight>
                  <a:srgbClr val="FFFF00"/>
                </a:highlight>
                <a:latin typeface="Arial"/>
                <a:ea typeface="Arial"/>
                <a:cs typeface="Arial"/>
                <a:sym typeface="Arial"/>
              </a:rPr>
              <a:t>kai</a:t>
            </a:r>
            <a:r>
              <a:rPr lang="en-US">
                <a:latin typeface="Arial"/>
                <a:ea typeface="Arial"/>
                <a:cs typeface="Arial"/>
                <a:sym typeface="Arial"/>
              </a:rPr>
              <a:t> is about who is doing the work, or who ‘feeds’ the kaupapa. Just like the kaikōrero is the person who speaks on marae, the kaitiaki is the one who has the role of caring for tribal resources. </a:t>
            </a:r>
            <a:endParaRPr/>
          </a:p>
          <a:p>
            <a:pPr indent="0" lvl="0" marL="0" rtl="0" algn="l">
              <a:lnSpc>
                <a:spcPct val="90000"/>
              </a:lnSpc>
              <a:spcBef>
                <a:spcPts val="1000"/>
              </a:spcBef>
              <a:spcAft>
                <a:spcPts val="0"/>
              </a:spcAft>
              <a:buClr>
                <a:schemeClr val="dk1"/>
              </a:buClr>
              <a:buSzPts val="2800"/>
              <a:buNone/>
            </a:pPr>
            <a:r>
              <a:rPr lang="en-US">
                <a:latin typeface="Arial"/>
                <a:ea typeface="Arial"/>
                <a:cs typeface="Arial"/>
                <a:sym typeface="Arial"/>
              </a:rPr>
              <a:t>The suffix </a:t>
            </a:r>
            <a:r>
              <a:rPr lang="en-US">
                <a:highlight>
                  <a:srgbClr val="FFFF00"/>
                </a:highlight>
                <a:latin typeface="Arial"/>
                <a:ea typeface="Arial"/>
                <a:cs typeface="Arial"/>
                <a:sym typeface="Arial"/>
              </a:rPr>
              <a:t>tanga</a:t>
            </a:r>
            <a:r>
              <a:rPr lang="en-US">
                <a:latin typeface="Arial"/>
                <a:ea typeface="Arial"/>
                <a:cs typeface="Arial"/>
                <a:sym typeface="Arial"/>
              </a:rPr>
              <a:t> turns the word into a noun – preservation, conservation, protection. </a:t>
            </a:r>
            <a:endParaRPr/>
          </a:p>
          <a:p>
            <a:pPr indent="0" lvl="0" marL="0" rtl="0" algn="l">
              <a:lnSpc>
                <a:spcPct val="90000"/>
              </a:lnSpc>
              <a:spcBef>
                <a:spcPts val="1000"/>
              </a:spcBef>
              <a:spcAft>
                <a:spcPts val="0"/>
              </a:spcAft>
              <a:buClr>
                <a:schemeClr val="dk1"/>
              </a:buClr>
              <a:buSzPts val="2800"/>
              <a:buNone/>
            </a:pPr>
            <a:r>
              <a:t/>
            </a:r>
            <a:endParaRPr/>
          </a:p>
        </p:txBody>
      </p:sp>
      <p:pic>
        <p:nvPicPr>
          <p:cNvPr id="103" name="Google Shape;103;p15"/>
          <p:cNvPicPr preferRelativeResize="0"/>
          <p:nvPr/>
        </p:nvPicPr>
        <p:blipFill rotWithShape="1">
          <a:blip r:embed="rId3">
            <a:alphaModFix/>
          </a:blip>
          <a:srcRect b="0" l="0" r="0" t="0"/>
          <a:stretch/>
        </p:blipFill>
        <p:spPr>
          <a:xfrm>
            <a:off x="4656061" y="1315243"/>
            <a:ext cx="7281939" cy="51562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7030A0"/>
              </a:buClr>
              <a:buSzPts val="4400"/>
              <a:buFont typeface="Calibri"/>
              <a:buNone/>
            </a:pPr>
            <a:r>
              <a:rPr lang="en-US">
                <a:solidFill>
                  <a:srgbClr val="7030A0"/>
                </a:solidFill>
              </a:rPr>
              <a:t>Implications of kaitiakitanga</a:t>
            </a:r>
            <a:endParaRPr/>
          </a:p>
        </p:txBody>
      </p:sp>
      <p:sp>
        <p:nvSpPr>
          <p:cNvPr id="110" name="Google Shape;110;p16"/>
          <p:cNvSpPr txBox="1"/>
          <p:nvPr>
            <p:ph idx="1" type="body"/>
          </p:nvPr>
        </p:nvSpPr>
        <p:spPr>
          <a:xfrm>
            <a:off x="838200" y="1825625"/>
            <a:ext cx="5670176" cy="4351338"/>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chemeClr val="dk1"/>
              </a:buClr>
              <a:buSzPts val="2800"/>
              <a:buNone/>
            </a:pPr>
            <a:r>
              <a:rPr lang="en-US"/>
              <a:t>Kaitiaki, the guardians, need to</a:t>
            </a:r>
            <a:endParaRPr/>
          </a:p>
          <a:p>
            <a:pPr indent="-228600" lvl="0" marL="228600" rtl="0" algn="l">
              <a:lnSpc>
                <a:spcPct val="90000"/>
              </a:lnSpc>
              <a:spcBef>
                <a:spcPts val="1000"/>
              </a:spcBef>
              <a:spcAft>
                <a:spcPts val="0"/>
              </a:spcAft>
              <a:buClr>
                <a:schemeClr val="dk1"/>
              </a:buClr>
              <a:buSzPts val="2800"/>
              <a:buChar char="•"/>
            </a:pPr>
            <a:r>
              <a:rPr lang="en-US"/>
              <a:t>have Whakapapa, a long-standing relationship to the land, its people and their ancestors.</a:t>
            </a:r>
            <a:endParaRPr/>
          </a:p>
          <a:p>
            <a:pPr indent="-228600" lvl="0" marL="228600" rtl="0" algn="l">
              <a:lnSpc>
                <a:spcPct val="90000"/>
              </a:lnSpc>
              <a:spcBef>
                <a:spcPts val="1000"/>
              </a:spcBef>
              <a:spcAft>
                <a:spcPts val="0"/>
              </a:spcAft>
              <a:buClr>
                <a:schemeClr val="dk1"/>
              </a:buClr>
              <a:buSzPts val="2800"/>
              <a:buChar char="•"/>
            </a:pPr>
            <a:r>
              <a:rPr lang="en-US"/>
              <a:t>spiritually sustain the land, safeguarding its Mauri.</a:t>
            </a:r>
            <a:endParaRPr/>
          </a:p>
          <a:p>
            <a:pPr indent="-228600" lvl="0" marL="228600" rtl="0" algn="l">
              <a:lnSpc>
                <a:spcPct val="90000"/>
              </a:lnSpc>
              <a:spcBef>
                <a:spcPts val="1000"/>
              </a:spcBef>
              <a:spcAft>
                <a:spcPts val="0"/>
              </a:spcAft>
              <a:buClr>
                <a:schemeClr val="dk1"/>
              </a:buClr>
              <a:buSzPts val="2800"/>
              <a:buChar char="•"/>
            </a:pPr>
            <a:r>
              <a:rPr lang="en-US"/>
              <a:t>connect to and support Rangatiratanga</a:t>
            </a:r>
            <a:endParaRPr/>
          </a:p>
          <a:p>
            <a:pPr indent="-228600" lvl="0" marL="228600" rtl="0" algn="l">
              <a:lnSpc>
                <a:spcPct val="90000"/>
              </a:lnSpc>
              <a:spcBef>
                <a:spcPts val="1000"/>
              </a:spcBef>
              <a:spcAft>
                <a:spcPts val="0"/>
              </a:spcAft>
              <a:buClr>
                <a:schemeClr val="dk1"/>
              </a:buClr>
              <a:buSzPts val="2800"/>
              <a:buChar char="•"/>
            </a:pPr>
            <a:r>
              <a:rPr lang="en-US"/>
              <a:t>have Mana – prestige, authority, status, spiritual power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descr="Kaitiakitanga Overview - Pure Advantage" id="111" name="Google Shape;111;p16"/>
          <p:cNvPicPr preferRelativeResize="0"/>
          <p:nvPr/>
        </p:nvPicPr>
        <p:blipFill rotWithShape="1">
          <a:blip r:embed="rId3">
            <a:alphaModFix/>
          </a:blip>
          <a:srcRect b="0" l="0" r="0" t="0"/>
          <a:stretch/>
        </p:blipFill>
        <p:spPr>
          <a:xfrm>
            <a:off x="7340600" y="481624"/>
            <a:ext cx="4546600" cy="589475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7030A0"/>
              </a:buClr>
              <a:buSzPts val="4400"/>
              <a:buFont typeface="Calibri"/>
              <a:buNone/>
            </a:pPr>
            <a:r>
              <a:rPr lang="en-US">
                <a:solidFill>
                  <a:srgbClr val="7030A0"/>
                </a:solidFill>
              </a:rPr>
              <a:t>Who can be kaitiaki?</a:t>
            </a:r>
            <a:endParaRPr/>
          </a:p>
        </p:txBody>
      </p:sp>
      <p:sp>
        <p:nvSpPr>
          <p:cNvPr id="118" name="Google Shape;118;p17"/>
          <p:cNvSpPr txBox="1"/>
          <p:nvPr>
            <p:ph idx="1" type="body"/>
          </p:nvPr>
        </p:nvSpPr>
        <p:spPr>
          <a:xfrm>
            <a:off x="628650" y="1828088"/>
            <a:ext cx="5435600" cy="4351338"/>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chemeClr val="dk1"/>
              </a:buClr>
              <a:buSzPts val="2800"/>
              <a:buNone/>
            </a:pPr>
            <a:r>
              <a:rPr lang="en-US"/>
              <a:t>This role is enshrined in tikanga and in law</a:t>
            </a:r>
            <a:endParaRPr/>
          </a:p>
          <a:p>
            <a:pPr indent="-228600" lvl="0" marL="228600" rtl="0" algn="l">
              <a:lnSpc>
                <a:spcPct val="90000"/>
              </a:lnSpc>
              <a:spcBef>
                <a:spcPts val="1000"/>
              </a:spcBef>
              <a:spcAft>
                <a:spcPts val="0"/>
              </a:spcAft>
              <a:buClr>
                <a:schemeClr val="dk1"/>
              </a:buClr>
              <a:buSzPts val="2800"/>
              <a:buChar char="•"/>
            </a:pPr>
            <a:r>
              <a:rPr lang="en-US"/>
              <a:t>For iwi, tikanga prescribes a kaitiaki as tangata whenua</a:t>
            </a:r>
            <a:endParaRPr/>
          </a:p>
          <a:p>
            <a:pPr indent="-228600" lvl="0" marL="228600" rtl="0" algn="l">
              <a:lnSpc>
                <a:spcPct val="90000"/>
              </a:lnSpc>
              <a:spcBef>
                <a:spcPts val="1000"/>
              </a:spcBef>
              <a:spcAft>
                <a:spcPts val="0"/>
              </a:spcAft>
              <a:buClr>
                <a:schemeClr val="dk1"/>
              </a:buClr>
              <a:buSzPts val="2800"/>
              <a:buChar char="•"/>
            </a:pPr>
            <a:r>
              <a:rPr lang="en-US"/>
              <a:t>The Resource Management Act defines kaitiakitanga as “the exercise of guardianship by the tāngata whenua of an area in accordance with tikanga Māori in relation to natural and physical resources”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119" name="Google Shape;119;p17"/>
          <p:cNvPicPr preferRelativeResize="0"/>
          <p:nvPr/>
        </p:nvPicPr>
        <p:blipFill rotWithShape="1">
          <a:blip r:embed="rId3">
            <a:alphaModFix/>
          </a:blip>
          <a:srcRect b="0" l="0" r="0" t="0"/>
          <a:stretch/>
        </p:blipFill>
        <p:spPr>
          <a:xfrm>
            <a:off x="6604000" y="365125"/>
            <a:ext cx="4959350" cy="617712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7030A0"/>
              </a:buClr>
              <a:buSzPts val="4400"/>
              <a:buFont typeface="Calibri"/>
              <a:buNone/>
            </a:pPr>
            <a:r>
              <a:rPr lang="en-US">
                <a:solidFill>
                  <a:srgbClr val="7030A0"/>
                </a:solidFill>
              </a:rPr>
              <a:t>So what can tauiwi do?</a:t>
            </a:r>
            <a:endParaRPr/>
          </a:p>
        </p:txBody>
      </p:sp>
      <p:sp>
        <p:nvSpPr>
          <p:cNvPr id="126" name="Google Shape;126;p18"/>
          <p:cNvSpPr txBox="1"/>
          <p:nvPr>
            <p:ph idx="1" type="body"/>
          </p:nvPr>
        </p:nvSpPr>
        <p:spPr>
          <a:xfrm>
            <a:off x="838200" y="1825625"/>
            <a:ext cx="5508812"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engage in </a:t>
            </a:r>
            <a:r>
              <a:rPr b="1" lang="en-US"/>
              <a:t>kaitiakitanga</a:t>
            </a:r>
            <a:r>
              <a:rPr lang="en-US"/>
              <a:t> if they work under the guidance of mana whenua. This does not make tauiwi kaitiaki, that role remains with iwi.</a:t>
            </a:r>
            <a:endParaRPr/>
          </a:p>
          <a:p>
            <a:pPr indent="-228600" lvl="0" marL="228600" rtl="0" algn="l">
              <a:lnSpc>
                <a:spcPct val="90000"/>
              </a:lnSpc>
              <a:spcBef>
                <a:spcPts val="1000"/>
              </a:spcBef>
              <a:spcAft>
                <a:spcPts val="0"/>
              </a:spcAft>
              <a:buClr>
                <a:schemeClr val="dk1"/>
              </a:buClr>
              <a:buSzPts val="2800"/>
              <a:buChar char="•"/>
            </a:pPr>
            <a:r>
              <a:rPr lang="en-US"/>
              <a:t>work as </a:t>
            </a:r>
            <a:r>
              <a:rPr b="1" lang="en-US"/>
              <a:t>tiaki</a:t>
            </a:r>
            <a:r>
              <a:rPr lang="en-US"/>
              <a:t>, a role removed from the spiritual dimension and from political discussions of land  ownership</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127" name="Google Shape;127;p18"/>
          <p:cNvPicPr preferRelativeResize="0"/>
          <p:nvPr/>
        </p:nvPicPr>
        <p:blipFill rotWithShape="1">
          <a:blip r:embed="rId3">
            <a:alphaModFix/>
          </a:blip>
          <a:srcRect b="0" l="0" r="0" t="0"/>
          <a:stretch/>
        </p:blipFill>
        <p:spPr>
          <a:xfrm>
            <a:off x="6526213" y="0"/>
            <a:ext cx="5665787" cy="68580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19"/>
          <p:cNvSpPr txBox="1"/>
          <p:nvPr>
            <p:ph type="title"/>
          </p:nvPr>
        </p:nvSpPr>
        <p:spPr>
          <a:xfrm>
            <a:off x="838200" y="889325"/>
            <a:ext cx="4540623" cy="1325563"/>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rgbClr val="7030A0"/>
              </a:buClr>
              <a:buSzPct val="100000"/>
              <a:buFont typeface="Calibri"/>
              <a:buNone/>
            </a:pPr>
            <a:r>
              <a:rPr lang="en-US">
                <a:solidFill>
                  <a:srgbClr val="7030A0"/>
                </a:solidFill>
              </a:rPr>
              <a:t>Air New Zealand and the story of Tiaki</a:t>
            </a:r>
            <a:endParaRPr/>
          </a:p>
        </p:txBody>
      </p:sp>
      <p:sp>
        <p:nvSpPr>
          <p:cNvPr id="134" name="Google Shape;134;p19"/>
          <p:cNvSpPr txBox="1"/>
          <p:nvPr>
            <p:ph idx="1" type="body"/>
          </p:nvPr>
        </p:nvSpPr>
        <p:spPr>
          <a:xfrm>
            <a:off x="838200" y="3151189"/>
            <a:ext cx="4540623" cy="2154704"/>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u="sng">
                <a:solidFill>
                  <a:schemeClr val="hlink"/>
                </a:solidFill>
                <a:hlinkClick r:id="rId3"/>
              </a:rPr>
              <a:t>A video about tiaki</a:t>
            </a:r>
            <a:endParaRPr/>
          </a:p>
          <a:p>
            <a:pPr indent="-228600" lvl="0" marL="228600" rtl="0" algn="l">
              <a:lnSpc>
                <a:spcPct val="90000"/>
              </a:lnSpc>
              <a:spcBef>
                <a:spcPts val="1000"/>
              </a:spcBef>
              <a:spcAft>
                <a:spcPts val="0"/>
              </a:spcAft>
              <a:buClr>
                <a:schemeClr val="dk1"/>
              </a:buClr>
              <a:buSzPts val="2800"/>
              <a:buChar char="•"/>
            </a:pPr>
            <a:r>
              <a:rPr lang="en-US"/>
              <a:t>Apart from the flight safety message what can we learn about tiaki from this video?</a:t>
            </a:r>
            <a:endParaRPr/>
          </a:p>
        </p:txBody>
      </p:sp>
      <p:pic>
        <p:nvPicPr>
          <p:cNvPr id="135" name="Google Shape;135;p19"/>
          <p:cNvPicPr preferRelativeResize="0"/>
          <p:nvPr/>
        </p:nvPicPr>
        <p:blipFill rotWithShape="1">
          <a:blip r:embed="rId4">
            <a:alphaModFix/>
          </a:blip>
          <a:srcRect b="0" l="18483" r="0" t="0"/>
          <a:stretch/>
        </p:blipFill>
        <p:spPr>
          <a:xfrm>
            <a:off x="5728447" y="210411"/>
            <a:ext cx="3603812" cy="2940778"/>
          </a:xfrm>
          <a:prstGeom prst="rect">
            <a:avLst/>
          </a:prstGeom>
          <a:noFill/>
          <a:ln>
            <a:noFill/>
          </a:ln>
        </p:spPr>
      </p:pic>
      <p:pic>
        <p:nvPicPr>
          <p:cNvPr id="136" name="Google Shape;136;p19"/>
          <p:cNvPicPr preferRelativeResize="0"/>
          <p:nvPr/>
        </p:nvPicPr>
        <p:blipFill rotWithShape="1">
          <a:blip r:embed="rId5">
            <a:alphaModFix/>
          </a:blip>
          <a:srcRect b="0" l="0" r="0" t="0"/>
          <a:stretch/>
        </p:blipFill>
        <p:spPr>
          <a:xfrm>
            <a:off x="5728447" y="3429000"/>
            <a:ext cx="6096000" cy="330003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pic>
        <p:nvPicPr>
          <p:cNvPr id="142" name="Google Shape;142;p20"/>
          <p:cNvPicPr preferRelativeResize="0"/>
          <p:nvPr/>
        </p:nvPicPr>
        <p:blipFill rotWithShape="1">
          <a:blip r:embed="rId3">
            <a:alphaModFix/>
          </a:blip>
          <a:srcRect b="0" l="0" r="0" t="0"/>
          <a:stretch/>
        </p:blipFill>
        <p:spPr>
          <a:xfrm>
            <a:off x="857860" y="0"/>
            <a:ext cx="10476279" cy="6858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7030A0"/>
              </a:buClr>
              <a:buSzPts val="4400"/>
              <a:buFont typeface="Calibri"/>
              <a:buNone/>
            </a:pPr>
            <a:r>
              <a:rPr lang="en-US">
                <a:solidFill>
                  <a:srgbClr val="7030A0"/>
                </a:solidFill>
              </a:rPr>
              <a:t>What does tiaki and tiakitanga mean to me?</a:t>
            </a:r>
            <a:endParaRPr/>
          </a:p>
        </p:txBody>
      </p:sp>
      <p:sp>
        <p:nvSpPr>
          <p:cNvPr id="149" name="Google Shape;149;p21"/>
          <p:cNvSpPr txBox="1"/>
          <p:nvPr>
            <p:ph idx="1" type="body"/>
          </p:nvPr>
        </p:nvSpPr>
        <p:spPr>
          <a:xfrm>
            <a:off x="373251" y="2655457"/>
            <a:ext cx="4074763" cy="1547085"/>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Discuss this in groups</a:t>
            </a:r>
            <a:endParaRPr/>
          </a:p>
          <a:p>
            <a:pPr indent="-228600" lvl="0" marL="228600" rtl="0" algn="l">
              <a:lnSpc>
                <a:spcPct val="90000"/>
              </a:lnSpc>
              <a:spcBef>
                <a:spcPts val="1000"/>
              </a:spcBef>
              <a:spcAft>
                <a:spcPts val="0"/>
              </a:spcAft>
              <a:buClr>
                <a:schemeClr val="dk1"/>
              </a:buClr>
              <a:buSzPts val="2800"/>
              <a:buChar char="•"/>
            </a:pPr>
            <a:r>
              <a:rPr lang="en-US"/>
              <a:t>Then each student write their own paragraph</a:t>
            </a:r>
            <a:endParaRPr/>
          </a:p>
        </p:txBody>
      </p:sp>
      <p:pic>
        <p:nvPicPr>
          <p:cNvPr id="150" name="Google Shape;150;p21"/>
          <p:cNvPicPr preferRelativeResize="0"/>
          <p:nvPr/>
        </p:nvPicPr>
        <p:blipFill rotWithShape="1">
          <a:blip r:embed="rId3">
            <a:alphaModFix/>
          </a:blip>
          <a:srcRect b="0" l="0" r="0" t="0"/>
          <a:stretch/>
        </p:blipFill>
        <p:spPr>
          <a:xfrm>
            <a:off x="4448014" y="1690688"/>
            <a:ext cx="6826289" cy="454875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